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sldIdLst>
    <p:sldId id="256" r:id="rId3"/>
    <p:sldId id="263" r:id="rId4"/>
    <p:sldId id="269" r:id="rId5"/>
    <p:sldId id="284" r:id="rId6"/>
    <p:sldId id="285" r:id="rId7"/>
    <p:sldId id="268" r:id="rId8"/>
    <p:sldId id="270" r:id="rId9"/>
    <p:sldId id="296" r:id="rId10"/>
    <p:sldId id="260" r:id="rId11"/>
    <p:sldId id="271" r:id="rId12"/>
    <p:sldId id="266" r:id="rId13"/>
    <p:sldId id="267" r:id="rId14"/>
    <p:sldId id="294" r:id="rId15"/>
    <p:sldId id="292" r:id="rId16"/>
    <p:sldId id="287" r:id="rId17"/>
    <p:sldId id="288" r:id="rId18"/>
    <p:sldId id="289" r:id="rId19"/>
    <p:sldId id="274" r:id="rId20"/>
    <p:sldId id="275" r:id="rId21"/>
    <p:sldId id="276" r:id="rId22"/>
    <p:sldId id="279" r:id="rId23"/>
    <p:sldId id="290" r:id="rId24"/>
    <p:sldId id="295" r:id="rId25"/>
    <p:sldId id="286" r:id="rId26"/>
    <p:sldId id="280" r:id="rId27"/>
    <p:sldId id="282" r:id="rId28"/>
    <p:sldId id="291" r:id="rId29"/>
    <p:sldId id="293" r:id="rId30"/>
    <p:sldId id="258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AB2"/>
    <a:srgbClr val="E83566"/>
    <a:srgbClr val="5C739C"/>
    <a:srgbClr val="000000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380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8.emf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microsoft.com/office/2007/relationships/hdphoto" Target="../media/hdphoto6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8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5.emf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microsoft.com/office/2007/relationships/hdphoto" Target="../media/hdphoto12.wdp"/><Relationship Id="rId5" Type="http://schemas.microsoft.com/office/2007/relationships/hdphoto" Target="../media/hdphoto10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6823F2C-5B29-4417-8A47-00D8CC40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0" y="0"/>
            <a:ext cx="5300461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4241400" y="3429697"/>
            <a:ext cx="654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tiempo en una estación espacial?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3763643" y="2736078"/>
            <a:ext cx="717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¿Cómo aprovechar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FDAD579-8D13-4837-8DF9-194DC6CE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065710" y="4143929"/>
            <a:ext cx="1325883" cy="1746508"/>
          </a:xfrm>
          <a:prstGeom prst="rect">
            <a:avLst/>
          </a:prstGeom>
        </p:spPr>
      </p:pic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3026708" y="4837841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405498" y="460214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3179108" y="3111734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4394651" y="2237009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3574017" y="1828800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3572537" y="709937"/>
            <a:ext cx="46647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son los sentimientos?</a:t>
            </a:r>
            <a:endParaRPr lang="es-CO" sz="4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7176991" y="4835416"/>
            <a:ext cx="39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¿Las máquinas tienen sentimientos?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295D40-4F94-4BEE-A11B-B6C27F9BC152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564CEE5-198B-43E4-B3D0-6DEBB37B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8377" y="3429000"/>
            <a:ext cx="3743859" cy="1308829"/>
          </a:xfrm>
          <a:prstGeom prst="rect">
            <a:avLst/>
          </a:prstGeom>
        </p:spPr>
      </p:pic>
      <p:pic>
        <p:nvPicPr>
          <p:cNvPr id="9" name="Imagen 8" descr="Un niño sosteniendo un oso de peluche&#10;&#10;Descripción generada automáticamente con confianza baja">
            <a:extLst>
              <a:ext uri="{FF2B5EF4-FFF2-40B4-BE49-F238E27FC236}">
                <a16:creationId xmlns:a16="http://schemas.microsoft.com/office/drawing/2014/main" id="{5CF67CF8-2E12-45D6-9D3B-1010F836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11069" b="10524"/>
          <a:stretch/>
        </p:blipFill>
        <p:spPr>
          <a:xfrm flipH="1">
            <a:off x="0" y="3363761"/>
            <a:ext cx="5158653" cy="34942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4210493" y="2275075"/>
            <a:ext cx="3062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emociones no son únicamente una cualidad humana: son comunes a todos los mamíferos.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animales han desarrollado por evolución capacidades y necesidades emocionales.</a:t>
            </a:r>
          </a:p>
        </p:txBody>
      </p:sp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22533" y="1714812"/>
            <a:ext cx="571500" cy="152400"/>
          </a:xfrm>
          <a:prstGeom prst="rect">
            <a:avLst/>
          </a:prstGeom>
        </p:spPr>
      </p:pic>
      <p:pic>
        <p:nvPicPr>
          <p:cNvPr id="2" name="boston_dynamics_kick">
            <a:hlinkClick r:id="" action="ppaction://media"/>
            <a:extLst>
              <a:ext uri="{FF2B5EF4-FFF2-40B4-BE49-F238E27FC236}">
                <a16:creationId xmlns:a16="http://schemas.microsoft.com/office/drawing/2014/main" id="{6EECCF10-67FF-48A2-8B9E-7A7BEE45A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12" y="1517350"/>
            <a:ext cx="7339616" cy="4128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8335926" y="2928074"/>
            <a:ext cx="34555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realidad, las emociones son algoritmos bioquímicos vitales para la supervivencia y la reproducción de todos los mamíferos.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queremos comprender nuestra vida y nuestro futuro, debemos hacer todos los esfuerzos posibles por entender que es un algoritmo y cómo los algoritmos están conectados a las emociones.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6937417" y="193231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Robots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CA4D8-F98F-4BF5-9620-0E4640DE79F3}"/>
              </a:ext>
            </a:extLst>
          </p:cNvPr>
          <p:cNvSpPr txBox="1"/>
          <p:nvPr/>
        </p:nvSpPr>
        <p:spPr>
          <a:xfrm>
            <a:off x="5507665" y="6198641"/>
            <a:ext cx="3688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Homo Deus – </a:t>
            </a:r>
            <a:r>
              <a:rPr lang="es-CO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Yuval</a:t>
            </a:r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Noah Harari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29246C-525C-4CFD-B2EA-EEEA22F9726A}"/>
              </a:ext>
            </a:extLst>
          </p:cNvPr>
          <p:cNvSpPr txBox="1"/>
          <p:nvPr/>
        </p:nvSpPr>
        <p:spPr>
          <a:xfrm>
            <a:off x="4582400" y="522697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Perdónalo, no saben lo que hacen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Imagen 1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EDA4BB-A322-4423-9D0A-B72F5031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6396111" y="85610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4186853"/>
            <a:ext cx="1886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8" y="4347453"/>
            <a:ext cx="194467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0936" y="2583947"/>
            <a:ext cx="571500" cy="14454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DD8F15-3FE8-4819-910C-31D5766136EF}"/>
              </a:ext>
            </a:extLst>
          </p:cNvPr>
          <p:cNvSpPr txBox="1"/>
          <p:nvPr/>
        </p:nvSpPr>
        <p:spPr>
          <a:xfrm>
            <a:off x="1015012" y="4617740"/>
            <a:ext cx="2160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Los algoritmos que controlan a los humanos operan mediante sensaciones, emociones y pensamientos.</a:t>
            </a:r>
          </a:p>
        </p:txBody>
      </p:sp>
      <p:pic>
        <p:nvPicPr>
          <p:cNvPr id="9" name="boston_dynamics_punch_02">
            <a:hlinkClick r:id="" action="ppaction://media"/>
            <a:extLst>
              <a:ext uri="{FF2B5EF4-FFF2-40B4-BE49-F238E27FC236}">
                <a16:creationId xmlns:a16="http://schemas.microsoft.com/office/drawing/2014/main" id="{8D4AA3E2-694E-4B0F-A086-2AF72B264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3051" y="1234661"/>
            <a:ext cx="8072286" cy="45406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7823B4-95A4-426A-92C4-33C733791725}"/>
              </a:ext>
            </a:extLst>
          </p:cNvPr>
          <p:cNvSpPr txBox="1"/>
          <p:nvPr/>
        </p:nvSpPr>
        <p:spPr>
          <a:xfrm>
            <a:off x="6556599" y="374792"/>
            <a:ext cx="4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👎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6911629" y="471771"/>
            <a:ext cx="2941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Sabemos que no esta bien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6F4E1EF-D442-47E2-9CA3-4AFE85F696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H="1">
            <a:off x="6443799" y="876322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1878179" y="1753089"/>
            <a:ext cx="4242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hará daño a un ser humano ni, por inacción, permitirá que un ser humano sufra daño.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ES" sz="2800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cumplir las órdenes dadas por los seres humanos, a excepción de aquellas que entren en conflicto con la primera ley.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proteger su propia existencia en la medida en que esta protección no entre en conflicto con la primera o con la segunda ley. 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6128531" y="4630333"/>
            <a:ext cx="228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Yo, robot, libro de “ciencia ficción” donde Isaac Asimov define las leyes de la robótica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222871" y="3734850"/>
            <a:ext cx="895483" cy="895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DA4C31-C04E-4F03-A805-5838036C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7560" y="503358"/>
            <a:ext cx="2306979" cy="3679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2B8589-76A4-4ABD-AF33-8FDE98A8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5453" y="1608925"/>
            <a:ext cx="2073876" cy="3070150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CD12F86-97A1-493A-9B93-44E07E2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14649" y="4182590"/>
            <a:ext cx="895483" cy="8954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5B2974-59A3-4D9C-9551-EF33D9A86571}"/>
              </a:ext>
            </a:extLst>
          </p:cNvPr>
          <p:cNvSpPr txBox="1"/>
          <p:nvPr/>
        </p:nvSpPr>
        <p:spPr>
          <a:xfrm>
            <a:off x="9232193" y="4925909"/>
            <a:ext cx="228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 inspirada en el libro de Isaac Asimov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52" y="1631119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793127" y="1886286"/>
            <a:ext cx="274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Importantes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68E76-5F41-4BB3-9225-C7D6E1E3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718" y="396302"/>
            <a:ext cx="4438650" cy="5095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B15D0-1199-48B0-BEB0-CD626C24D3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2652" y="2271006"/>
            <a:ext cx="4160142" cy="39021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77A0E4-05E9-49D5-81CD-27238BCBB7CB}"/>
              </a:ext>
            </a:extLst>
          </p:cNvPr>
          <p:cNvSpPr txBox="1"/>
          <p:nvPr/>
        </p:nvSpPr>
        <p:spPr>
          <a:xfrm>
            <a:off x="4327185" y="1181157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Johnny 5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6F000B-27A5-41C5-960D-49892856DE0E}"/>
              </a:ext>
            </a:extLst>
          </p:cNvPr>
          <p:cNvSpPr txBox="1"/>
          <p:nvPr/>
        </p:nvSpPr>
        <p:spPr>
          <a:xfrm>
            <a:off x="8094655" y="3014176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Wall-E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EED6-0CC3-4F34-A53E-5EA9F9647C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810" y="1213057"/>
            <a:ext cx="4048125" cy="5600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A6BE0-7DD5-4587-B33E-B39102011B8B}"/>
              </a:ext>
            </a:extLst>
          </p:cNvPr>
          <p:cNvSpPr txBox="1"/>
          <p:nvPr/>
        </p:nvSpPr>
        <p:spPr>
          <a:xfrm>
            <a:off x="950061" y="1619938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C3P0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F51B12-C52E-4B2F-AC10-161E07618FCB}"/>
              </a:ext>
            </a:extLst>
          </p:cNvPr>
          <p:cNvSpPr txBox="1"/>
          <p:nvPr/>
        </p:nvSpPr>
        <p:spPr>
          <a:xfrm>
            <a:off x="4055433" y="3505849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R2D2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980446-DE3D-4A68-971F-A25176E65EFF}"/>
              </a:ext>
            </a:extLst>
          </p:cNvPr>
          <p:cNvSpPr txBox="1"/>
          <p:nvPr/>
        </p:nvSpPr>
        <p:spPr>
          <a:xfrm>
            <a:off x="624661" y="4684065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BB8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D4179D2-FF2C-4609-8968-74E99750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r="15771"/>
          <a:stretch/>
        </p:blipFill>
        <p:spPr>
          <a:xfrm rot="16200000">
            <a:off x="2656525" y="-2674109"/>
            <a:ext cx="6861367" cy="122095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E6019E-E60B-4735-BF79-3A517487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815" t="1769" r="28882"/>
          <a:stretch/>
        </p:blipFill>
        <p:spPr>
          <a:xfrm flipH="1">
            <a:off x="-10633" y="-3367"/>
            <a:ext cx="5495744" cy="6861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DA0DC2-FA1F-4067-993B-85ED3A91B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83566">
                <a:tint val="45000"/>
                <a:satMod val="400000"/>
              </a:srgbClr>
            </a:duotone>
          </a:blip>
          <a:srcRect t="4639" r="7505"/>
          <a:stretch/>
        </p:blipFill>
        <p:spPr>
          <a:xfrm>
            <a:off x="6828329" y="0"/>
            <a:ext cx="5350157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C94BE3-9C51-4309-955F-D5608ACE0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91" y="-531340"/>
            <a:ext cx="5985364" cy="73893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9D74F-4818-4F0D-AEE4-9FA98F6C9A62}"/>
              </a:ext>
            </a:extLst>
          </p:cNvPr>
          <p:cNvSpPr txBox="1"/>
          <p:nvPr/>
        </p:nvSpPr>
        <p:spPr>
          <a:xfrm>
            <a:off x="7168530" y="5104935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E85AC-9A2B-4B2E-9A6B-A9094A45A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30" y="5583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13348" y="2214750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4284848" y="2423491"/>
            <a:ext cx="3283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hace varios años, hay una carrera espacial de multimillonarios, en la cuál se han logrado hitos importantes, tales como: Avances en propulsión de cohetes, innovación y construcción de cohetes propios y todas sus partes de manera economía y de alta calidad, disminuir costos en la reutilización de cohetes y mucho más.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36EB-9FEE-4101-A4C6-3B947E8C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9786" y="292029"/>
            <a:ext cx="2603246" cy="3997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8096710" y="4683333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lo sucedido hasta ahora, se documenta en la película de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ficción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Marciano.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8191050" y="3787850"/>
            <a:ext cx="895483" cy="89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E73-7CAB-4E2A-92E3-5C6442032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E83566">
                <a:tint val="45000"/>
                <a:satMod val="400000"/>
              </a:srgbClr>
            </a:duotone>
          </a:blip>
          <a:srcRect b="1550"/>
          <a:stretch/>
        </p:blipFill>
        <p:spPr>
          <a:xfrm>
            <a:off x="-1" y="10632"/>
            <a:ext cx="4091923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1AF96BB-E3F1-483D-A52B-4795A730868A}"/>
              </a:ext>
            </a:extLst>
          </p:cNvPr>
          <p:cNvSpPr/>
          <p:nvPr/>
        </p:nvSpPr>
        <p:spPr>
          <a:xfrm>
            <a:off x="8374434" y="5631121"/>
            <a:ext cx="3226129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space_x_landing">
            <a:hlinkClick r:id="" action="ppaction://media"/>
            <a:extLst>
              <a:ext uri="{FF2B5EF4-FFF2-40B4-BE49-F238E27FC236}">
                <a16:creationId xmlns:a16="http://schemas.microsoft.com/office/drawing/2014/main" id="{70701167-33E3-44F1-9851-7DD49C06A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37" y="1804175"/>
            <a:ext cx="7581996" cy="40437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05" y="2894863"/>
            <a:ext cx="205029" cy="173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8417983" y="3400507"/>
            <a:ext cx="3112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contadas oportunidades el mundo ha visto en vivo y en directo a través de redes sociales como los cohetes envían astronautas y provisiones a una estación espacial y el cohete propulsor aterriza en tierra, para ser usado nuevamente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173433" y="2825748"/>
            <a:ext cx="311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Aterrizaje cohete </a:t>
            </a:r>
            <a:r>
              <a:rPr lang="es-ES" b="1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endParaRPr lang="es-CO" b="1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AD2A0-E57C-462C-AC12-973DE710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347" y="564026"/>
            <a:ext cx="2450486" cy="198520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3314317-1675-4F4C-B055-B7829889D059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AFBF0E-75CD-46DA-89BF-E74F1071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744" y="564026"/>
            <a:ext cx="6607085" cy="8953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378878-6482-4439-B9BE-04E1E9C7E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08" y="1918602"/>
            <a:ext cx="1062368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6045A-50AE-4A51-9526-074840FA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16660" y="60372"/>
            <a:ext cx="4470453" cy="6078981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924F57A6-8C97-4DAC-9AA6-70D2C34DDE45}"/>
              </a:ext>
            </a:extLst>
          </p:cNvPr>
          <p:cNvSpPr/>
          <p:nvPr/>
        </p:nvSpPr>
        <p:spPr>
          <a:xfrm>
            <a:off x="5342155" y="1020726"/>
            <a:ext cx="1172995" cy="1586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4F59284-1D6D-4E23-A411-F57AA997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07585" y="1572491"/>
            <a:ext cx="3414483" cy="28925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E9A3A4-7579-4555-B077-9A792125B607}"/>
              </a:ext>
            </a:extLst>
          </p:cNvPr>
          <p:cNvSpPr/>
          <p:nvPr/>
        </p:nvSpPr>
        <p:spPr>
          <a:xfrm>
            <a:off x="-1" y="0"/>
            <a:ext cx="3678865" cy="14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68708-932D-4846-8199-CEDB932F2B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5312" y="1664645"/>
            <a:ext cx="3414482" cy="289256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8320B0C-6DFE-40C7-BA3A-BE807320C3C8}"/>
              </a:ext>
            </a:extLst>
          </p:cNvPr>
          <p:cNvSpPr/>
          <p:nvPr/>
        </p:nvSpPr>
        <p:spPr>
          <a:xfrm>
            <a:off x="8513135" y="5779794"/>
            <a:ext cx="3678865" cy="107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95FF5D-F46F-4540-B13D-1FF3FC2F9C1E}"/>
              </a:ext>
            </a:extLst>
          </p:cNvPr>
          <p:cNvSpPr txBox="1"/>
          <p:nvPr/>
        </p:nvSpPr>
        <p:spPr>
          <a:xfrm>
            <a:off x="3783933" y="2703032"/>
            <a:ext cx="309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noFill/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s-CO" sz="4800" b="1" dirty="0">
              <a:ln w="19050">
                <a:noFill/>
              </a:ln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B87EE2-8D31-41C7-865C-C252084F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63229" y="1356444"/>
            <a:ext cx="691515" cy="18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7959D-F6E9-44A7-95CD-B3E017501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719830" y="304950"/>
            <a:ext cx="2308326" cy="24327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B0EC6E1-2986-45EF-886D-711E6B1EC564}"/>
              </a:ext>
            </a:extLst>
          </p:cNvPr>
          <p:cNvSpPr txBox="1"/>
          <p:nvPr/>
        </p:nvSpPr>
        <p:spPr>
          <a:xfrm>
            <a:off x="3625775" y="1661912"/>
            <a:ext cx="174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5D7901-A3D3-4DD1-83C0-19342D79052D}"/>
              </a:ext>
            </a:extLst>
          </p:cNvPr>
          <p:cNvSpPr txBox="1"/>
          <p:nvPr/>
        </p:nvSpPr>
        <p:spPr>
          <a:xfrm>
            <a:off x="3968730" y="2125825"/>
            <a:ext cx="955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78028F-D012-4F94-BB60-1185F49D52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b="8409"/>
          <a:stretch/>
        </p:blipFill>
        <p:spPr>
          <a:xfrm rot="5400000">
            <a:off x="7093487" y="1940827"/>
            <a:ext cx="2213083" cy="30108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5EC38C-B87B-4D09-98D6-D9564E465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164476" y="3473844"/>
            <a:ext cx="1837225" cy="23912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288F55-894C-4D5D-A61B-D0D7B1624A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E83566">
                <a:tint val="45000"/>
                <a:satMod val="400000"/>
              </a:srgbClr>
            </a:duotone>
            <a:alphaModFix amt="70000"/>
          </a:blip>
          <a:srcRect b="8409"/>
          <a:stretch/>
        </p:blipFill>
        <p:spPr>
          <a:xfrm rot="5400000">
            <a:off x="7119283" y="1998017"/>
            <a:ext cx="2213083" cy="301082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29B58BA-6A97-4035-B46F-D9A6994E1B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034399" y="3484477"/>
            <a:ext cx="1837225" cy="239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A7AABB-F2D3-4BF0-940F-8E198E79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819065" y="265959"/>
            <a:ext cx="2308326" cy="2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4F3AE-AAD4-4B7B-B6A8-19BBC6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690" y="1719529"/>
            <a:ext cx="4040262" cy="4040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5" y="4317054"/>
            <a:ext cx="205029" cy="173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0AF770-00E7-4DD9-A033-9A4917732086}"/>
              </a:ext>
            </a:extLst>
          </p:cNvPr>
          <p:cNvSpPr txBox="1"/>
          <p:nvPr/>
        </p:nvSpPr>
        <p:spPr>
          <a:xfrm>
            <a:off x="5227403" y="4166682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6752AF-9213-409E-9A79-5B0468EA86BB}"/>
              </a:ext>
            </a:extLst>
          </p:cNvPr>
          <p:cNvSpPr txBox="1"/>
          <p:nvPr/>
        </p:nvSpPr>
        <p:spPr>
          <a:xfrm>
            <a:off x="4908423" y="4597569"/>
            <a:ext cx="482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serie de televisión, sobre la vida de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Alderson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brillante programador con problemas de ansiedad social, trabaja como ingeniero de ciberseguridad.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5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9101BF9-FBC1-AB46-892A-13507D0E1776}"/>
              </a:ext>
            </a:extLst>
          </p:cNvPr>
          <p:cNvSpPr txBox="1"/>
          <p:nvPr/>
        </p:nvSpPr>
        <p:spPr>
          <a:xfrm>
            <a:off x="2223910" y="2623161"/>
            <a:ext cx="8768977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básicos apreciación audiovisual</a:t>
            </a:r>
          </a:p>
          <a:p>
            <a:pPr>
              <a:lnSpc>
                <a:spcPct val="150000"/>
              </a:lnSpc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Inteligencia artificial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Robots y ciborgs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Salud y mente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Espacio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y recomendaciones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5E942-567A-2344-AE80-F0EABDD4689F}"/>
              </a:ext>
            </a:extLst>
          </p:cNvPr>
          <p:cNvSpPr txBox="1"/>
          <p:nvPr/>
        </p:nvSpPr>
        <p:spPr>
          <a:xfrm>
            <a:off x="1199113" y="1699831"/>
            <a:ext cx="288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chemeClr val="accent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748C49-48A2-44CC-BAC2-6AA3C8D0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28" y="2886962"/>
            <a:ext cx="205029" cy="1734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66090-A45B-4277-A4DE-DA6DDF3A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10" y="3429000"/>
            <a:ext cx="205029" cy="1734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6064D2-1297-45B1-B1D5-8597E585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81" y="6175786"/>
            <a:ext cx="205029" cy="173485"/>
          </a:xfrm>
          <a:prstGeom prst="rect">
            <a:avLst/>
          </a:prstGeom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69CFDD13-D2ED-4F87-8F66-2284F7A3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4857" y="1100132"/>
            <a:ext cx="1640911" cy="16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E1B5FD0-19BA-412E-B994-A252C589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09884" y="0"/>
            <a:ext cx="457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50E741-CC3D-427C-BE42-D9BA6D53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8050190-8DF2-416A-878A-A4C1AF19677D}"/>
              </a:ext>
            </a:extLst>
          </p:cNvPr>
          <p:cNvSpPr txBox="1"/>
          <p:nvPr/>
        </p:nvSpPr>
        <p:spPr>
          <a:xfrm>
            <a:off x="4157331" y="813121"/>
            <a:ext cx="630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AA37BD-1640-445E-9ADE-64EE52D3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952454"/>
            <a:ext cx="205029" cy="1734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F5FA9-F199-4A63-9EC2-46550F9802B8}"/>
              </a:ext>
            </a:extLst>
          </p:cNvPr>
          <p:cNvSpPr txBox="1"/>
          <p:nvPr/>
        </p:nvSpPr>
        <p:spPr>
          <a:xfrm>
            <a:off x="7936822" y="654363"/>
            <a:ext cx="235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61AC6B4-07C1-4A4B-AD7F-5B08146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977529"/>
            <a:ext cx="205029" cy="1734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41802-DC36-4642-9A7F-EC0DE4FF2170}"/>
              </a:ext>
            </a:extLst>
          </p:cNvPr>
          <p:cNvSpPr txBox="1"/>
          <p:nvPr/>
        </p:nvSpPr>
        <p:spPr>
          <a:xfrm>
            <a:off x="3075453" y="1039197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6D4FEE-C937-47BB-B9AA-F8D7CC9AFA1D}"/>
              </a:ext>
            </a:extLst>
          </p:cNvPr>
          <p:cNvSpPr txBox="1"/>
          <p:nvPr/>
        </p:nvSpPr>
        <p:spPr>
          <a:xfrm>
            <a:off x="3950004" y="1610303"/>
            <a:ext cx="100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90673A-6F81-4D64-BCDE-22C3DD6702D8}"/>
              </a:ext>
            </a:extLst>
          </p:cNvPr>
          <p:cNvSpPr txBox="1"/>
          <p:nvPr/>
        </p:nvSpPr>
        <p:spPr>
          <a:xfrm>
            <a:off x="3131272" y="1790212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93DDD8-F30F-4BC9-89FE-19656EA0C1EF}"/>
              </a:ext>
            </a:extLst>
          </p:cNvPr>
          <p:cNvSpPr txBox="1"/>
          <p:nvPr/>
        </p:nvSpPr>
        <p:spPr>
          <a:xfrm rot="16200000">
            <a:off x="3545320" y="3070776"/>
            <a:ext cx="543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Enron | Derrotar a los ricos  Deuda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Caso </a:t>
            </a:r>
            <a:r>
              <a:rPr lang="en-US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GameStop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Bitcoin | Dodge Coin  Video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Hacking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Espionaje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3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076961" y="2965670"/>
            <a:ext cx="43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series y películas en la actualidad cuentan con un equipo interdisciplinar que probablemente incluyan científicos de datos, los cuales buscan crear una aceptación alta entre 9 y 9,5 como puntuación del publico.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87CA7-0328-44A2-B34C-10B5D6761FF0}"/>
              </a:ext>
            </a:extLst>
          </p:cNvPr>
          <p:cNvSpPr txBox="1"/>
          <p:nvPr/>
        </p:nvSpPr>
        <p:spPr>
          <a:xfrm>
            <a:off x="1339702" y="4892010"/>
            <a:ext cx="381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House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4547" y="5315442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3354623" y="5564362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En el caso de las series, estas pueden cambiar según las opiniones de los espectadores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04C83F-0513-426C-B21B-B0EFF23C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51230" y="1364899"/>
            <a:ext cx="1325883" cy="17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CE3FAB4-0BCF-4A7F-B048-B191008FDCF9}"/>
              </a:ext>
            </a:extLst>
          </p:cNvPr>
          <p:cNvSpPr/>
          <p:nvPr/>
        </p:nvSpPr>
        <p:spPr>
          <a:xfrm>
            <a:off x="8576930" y="5507665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3C218E-EB1E-4409-B3BD-1B439A0DF465}"/>
              </a:ext>
            </a:extLst>
          </p:cNvPr>
          <p:cNvGrpSpPr/>
          <p:nvPr/>
        </p:nvGrpSpPr>
        <p:grpSpPr>
          <a:xfrm>
            <a:off x="1126314" y="726119"/>
            <a:ext cx="8020787" cy="5405761"/>
            <a:chOff x="1127051" y="336061"/>
            <a:chExt cx="8020787" cy="5405761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5313" y="5516579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2233574" y="5464823"/>
              <a:ext cx="6914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https://www.ted.com/talks/sebastian_wernicke_how_to_use_data_to_make_a_hit_tv_show</a:t>
              </a:r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3E4444EC-6B76-40CF-A7C9-E65EE79C6EEE}"/>
                </a:ext>
              </a:extLst>
            </p:cNvPr>
            <p:cNvGrpSpPr/>
            <p:nvPr/>
          </p:nvGrpSpPr>
          <p:grpSpPr>
            <a:xfrm>
              <a:off x="1127051" y="336061"/>
              <a:ext cx="8020787" cy="5010150"/>
              <a:chOff x="1127051" y="325428"/>
              <a:chExt cx="8020787" cy="5010150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C2B8DCD8-48AF-456B-ABDA-1978A0EB4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7051" y="325428"/>
                <a:ext cx="8020050" cy="5010150"/>
              </a:xfrm>
              <a:prstGeom prst="rect">
                <a:avLst/>
              </a:prstGeom>
            </p:spPr>
          </p:pic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3908004F-1C74-46C5-B69C-BF6D4F5AFBA1}"/>
                  </a:ext>
                </a:extLst>
              </p:cNvPr>
              <p:cNvSpPr/>
              <p:nvPr/>
            </p:nvSpPr>
            <p:spPr>
              <a:xfrm>
                <a:off x="5532768" y="417460"/>
                <a:ext cx="3615070" cy="5154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pic>
        <p:nvPicPr>
          <p:cNvPr id="25" name="Imagen 24" descr="Un hombre con un traje de color negro en la mano&#10;&#10;Descripción generada automáticamente con confianza baja">
            <a:extLst>
              <a:ext uri="{FF2B5EF4-FFF2-40B4-BE49-F238E27FC236}">
                <a16:creationId xmlns:a16="http://schemas.microsoft.com/office/drawing/2014/main" id="{A1AE2891-9B2B-4447-8C37-A919A88D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548037" y="2565937"/>
            <a:ext cx="2565079" cy="42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3B4F25A-92DE-45B4-8713-1D898F61E2A7}"/>
              </a:ext>
            </a:extLst>
          </p:cNvPr>
          <p:cNvGrpSpPr/>
          <p:nvPr/>
        </p:nvGrpSpPr>
        <p:grpSpPr>
          <a:xfrm>
            <a:off x="3588496" y="356457"/>
            <a:ext cx="8001000" cy="5443028"/>
            <a:chOff x="3710766" y="473415"/>
            <a:chExt cx="8001000" cy="544302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0303416-376F-4129-8CE5-D3DB68EF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0766" y="473415"/>
              <a:ext cx="8001000" cy="501967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928" y="5710822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3929029" y="5639444"/>
              <a:ext cx="5436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https://www.ted.com/talks/amy_webb_how_i_hacked_online_dating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48F736B-09AF-4AF3-A27C-6F1AC99AC1B6}"/>
                </a:ext>
              </a:extLst>
            </p:cNvPr>
            <p:cNvSpPr/>
            <p:nvPr/>
          </p:nvSpPr>
          <p:spPr>
            <a:xfrm>
              <a:off x="8086068" y="473415"/>
              <a:ext cx="3615070" cy="515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5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2BDAC851-7C95-408D-90C9-B7B5D5B6EF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10867"/>
          <a:stretch/>
        </p:blipFill>
        <p:spPr>
          <a:xfrm>
            <a:off x="-1" y="3286125"/>
            <a:ext cx="56542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7934FB8-DAB9-4D28-A148-C64BBB80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509" y="213122"/>
            <a:ext cx="4011131" cy="22562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1F55DB-D3B8-4B48-BA4D-999914A7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5583" y="411347"/>
            <a:ext cx="4631625" cy="5624623"/>
          </a:xfrm>
          <a:prstGeom prst="rect">
            <a:avLst/>
          </a:prstGeom>
        </p:spPr>
      </p:pic>
      <p:pic>
        <p:nvPicPr>
          <p:cNvPr id="9" name="Imagen 8" descr="Una señal de negocio de color verde&#10;&#10;Descripción generada automáticamente con confianza media">
            <a:extLst>
              <a:ext uri="{FF2B5EF4-FFF2-40B4-BE49-F238E27FC236}">
                <a16:creationId xmlns:a16="http://schemas.microsoft.com/office/drawing/2014/main" id="{5B299097-5B16-42A3-BAAB-DC8AB303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9971" y="4145700"/>
            <a:ext cx="4514850" cy="2543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CEE16A-F145-4382-99FF-C7C1E859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800" y="213122"/>
            <a:ext cx="4696263" cy="45579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3FA47-C243-4E8F-BC3C-122B1DB35F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247" y="2712300"/>
            <a:ext cx="4523496" cy="3615070"/>
          </a:xfrm>
          <a:prstGeom prst="rect">
            <a:avLst/>
          </a:prstGeom>
        </p:spPr>
      </p:pic>
      <p:pic>
        <p:nvPicPr>
          <p:cNvPr id="25" name="Imagen 24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7C4DC9F-25C9-487E-87D3-B7154FA8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9585" y="507113"/>
            <a:ext cx="4534813" cy="6350887"/>
          </a:xfrm>
          <a:prstGeom prst="rect">
            <a:avLst/>
          </a:prstGeom>
        </p:spPr>
      </p:pic>
      <p:pic>
        <p:nvPicPr>
          <p:cNvPr id="18" name="Imagen 17" descr="Pantalla de video juego en la mano&#10;&#10;Descripción generada automáticamente">
            <a:extLst>
              <a:ext uri="{FF2B5EF4-FFF2-40B4-BE49-F238E27FC236}">
                <a16:creationId xmlns:a16="http://schemas.microsoft.com/office/drawing/2014/main" id="{B3ECEE3D-A144-49F5-9CD2-467D64642EA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962275"/>
            <a:ext cx="5800725" cy="389572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2B188F-13FB-415C-9D25-384A3A5CA5B9}"/>
              </a:ext>
            </a:extLst>
          </p:cNvPr>
          <p:cNvSpPr txBox="1"/>
          <p:nvPr/>
        </p:nvSpPr>
        <p:spPr>
          <a:xfrm>
            <a:off x="2653700" y="1596483"/>
            <a:ext cx="470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🤑</a:t>
            </a:r>
          </a:p>
        </p:txBody>
      </p:sp>
    </p:spTree>
    <p:extLst>
      <p:ext uri="{BB962C8B-B14F-4D97-AF65-F5344CB8AC3E}">
        <p14:creationId xmlns:p14="http://schemas.microsoft.com/office/powerpoint/2010/main" val="65959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506D1A-3166-4B7F-87F9-129DEF82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8" y="4487410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BCF434-719D-42C0-B3C9-FFC85FA195E8}"/>
              </a:ext>
            </a:extLst>
          </p:cNvPr>
          <p:cNvSpPr txBox="1"/>
          <p:nvPr/>
        </p:nvSpPr>
        <p:spPr>
          <a:xfrm>
            <a:off x="5022046" y="4337038"/>
            <a:ext cx="2633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club de la pelea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415B2E-9784-416F-B0F3-39BA59F2E019}"/>
              </a:ext>
            </a:extLst>
          </p:cNvPr>
          <p:cNvSpPr txBox="1"/>
          <p:nvPr/>
        </p:nvSpPr>
        <p:spPr>
          <a:xfrm>
            <a:off x="3480323" y="4739012"/>
            <a:ext cx="4352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empleado de oficina insomne, harto de su vida, se cruza con un vendedor peculiar. Ambos crean un club de lucha clandestino como forma de terapia y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04015-655F-4B72-BD82-8AE1DE2F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50432" y="0"/>
            <a:ext cx="435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19B31D-9FAB-4368-A13F-F7E2ECC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81176" y="0"/>
            <a:ext cx="499331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08A7E7-8615-4920-AF95-6B9EF84C63C3}"/>
              </a:ext>
            </a:extLst>
          </p:cNvPr>
          <p:cNvSpPr txBox="1"/>
          <p:nvPr/>
        </p:nvSpPr>
        <p:spPr>
          <a:xfrm>
            <a:off x="4598312" y="1743947"/>
            <a:ext cx="58125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Nadie habla del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Ningún miembro habla sobre 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pelea termina cuando uno de los contendientes grita “basta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desfallece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se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ñal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dos hombres por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una pelea a la vez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peleará sin camisa y sin zapatos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pelea durará el tiempo que sea necesario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esta es tu primera noche en el club de la pelea…TIENES que pelear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B8930-F52E-472C-8BEC-FED00E1C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32494" y="1881603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07DE44-EE9F-4FED-9B7F-74ABFF8B3097}"/>
              </a:ext>
            </a:extLst>
          </p:cNvPr>
          <p:cNvSpPr txBox="1"/>
          <p:nvPr/>
        </p:nvSpPr>
        <p:spPr>
          <a:xfrm>
            <a:off x="946297" y="2028483"/>
            <a:ext cx="3545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Reglas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CLUB         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PELEA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8D9E8F-C31A-43FD-B6F7-5F3E9308DDB3}"/>
              </a:ext>
            </a:extLst>
          </p:cNvPr>
          <p:cNvSpPr txBox="1"/>
          <p:nvPr/>
        </p:nvSpPr>
        <p:spPr>
          <a:xfrm rot="16200000">
            <a:off x="2118476" y="2934989"/>
            <a:ext cx="83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de la</a:t>
            </a:r>
            <a:endParaRPr lang="es-CO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4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2264254" y="2414165"/>
            <a:ext cx="6454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siestas de entre diez y veinte minutos, el efecto sobre el funcionamiento cognitivo es positivo desde el momento de despertar. Pero, con descansos ligeramente más largos, la siesta entra en un territorio negativo – es decir, en la inercia del sueño – y tiene que subir hasta encontrar la salida.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2264253" y="3941663"/>
            <a:ext cx="68903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ideal sería dormir una siesta </a:t>
            </a:r>
            <a:r>
              <a:rPr lang="es-ES" sz="20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entre diez y veinte minutos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Esas siestas breves “son perfectas en entornos laborales, donde se suele requerir un rendimiento inmediato tras despertar.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1423503" y="2556668"/>
            <a:ext cx="535574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Lave rápido los platos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siempre es más sencillo lavar los platos inmediatamente terminados de usar. Aplique este mismo principio con las actividades que no son tan agradables de realizar, diligencias, tareas, pendientes en general.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mejor forma de ganar una discusión es ¡Evitándola! 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805561-7071-43ED-8EAD-01FCA6DB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7" y="4627072"/>
            <a:ext cx="205029" cy="1734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DBF476-498E-4034-8512-5612B1C490E5}"/>
              </a:ext>
            </a:extLst>
          </p:cNvPr>
          <p:cNvSpPr txBox="1"/>
          <p:nvPr/>
        </p:nvSpPr>
        <p:spPr>
          <a:xfrm rot="16200000">
            <a:off x="-160914" y="3311353"/>
            <a:ext cx="2737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 </a:t>
            </a:r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es-CO" sz="2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Una mano con comida&#10;&#10;Descripción generada automáticamente">
            <a:extLst>
              <a:ext uri="{FF2B5EF4-FFF2-40B4-BE49-F238E27FC236}">
                <a16:creationId xmlns:a16="http://schemas.microsoft.com/office/drawing/2014/main" id="{B8057AA5-A5FD-4FC9-ADE6-7913B39C63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58B5BB-A611-463A-A9C6-A920D91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2" y="2000039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344368" y="4278500"/>
            <a:ext cx="9367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Tenemos un segundo cerebro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9BCB5DF-0205-46D1-A3BD-2784C9EFEADE}"/>
              </a:ext>
            </a:extLst>
          </p:cNvPr>
          <p:cNvSpPr txBox="1"/>
          <p:nvPr/>
        </p:nvSpPr>
        <p:spPr>
          <a:xfrm>
            <a:off x="0" y="552585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¡en el intestino!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669033-C2D6-4C8E-B753-30304C84C4AB}"/>
              </a:ext>
            </a:extLst>
          </p:cNvPr>
          <p:cNvSpPr txBox="1"/>
          <p:nvPr/>
        </p:nvSpPr>
        <p:spPr>
          <a:xfrm>
            <a:off x="1211631" y="2923726"/>
            <a:ext cx="592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Contribuye a producir y repartir en nuestro cuerpo neurotransmisores activos en el cerebro.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6D5AF7-5E34-440A-8CF7-545FD76A145D}"/>
              </a:ext>
            </a:extLst>
          </p:cNvPr>
          <p:cNvSpPr txBox="1"/>
          <p:nvPr/>
        </p:nvSpPr>
        <p:spPr>
          <a:xfrm>
            <a:off x="1211631" y="3862184"/>
            <a:ext cx="948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señales procedentes del intestino pueden influir en las funciones cerebrales y provocar efectos negativos, por ejemplo en el rendimiento laboral y la capacidad intelectual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0BE107A-4919-49EF-B653-1BE6722D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98" y="0"/>
            <a:ext cx="5483946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8" y="430365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6696611" y="2419877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Micro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7041946" y="2184289"/>
            <a:ext cx="322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 de una película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6937556" y="3233059"/>
            <a:ext cx="3569183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Cosmos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F6AC2-DBC2-42F1-9001-249E76EBA4C2}"/>
              </a:ext>
            </a:extLst>
          </p:cNvPr>
          <p:cNvSpPr txBox="1"/>
          <p:nvPr/>
        </p:nvSpPr>
        <p:spPr>
          <a:xfrm>
            <a:off x="7813028" y="4170382"/>
            <a:ext cx="356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los personajes de la historia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738C-D917-499A-A093-FB2E9E5C53D3}"/>
              </a:ext>
            </a:extLst>
          </p:cNvPr>
          <p:cNvSpPr txBox="1"/>
          <p:nvPr/>
        </p:nvSpPr>
        <p:spPr>
          <a:xfrm>
            <a:off x="6472294" y="5852915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Darlene, hace parte de la realidad o grupo humano que conforma un ámbito cerrado de la serie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EE7F0C-B759-4A37-A9DB-69BC630F10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886151" y="5012008"/>
            <a:ext cx="895483" cy="895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41" y="234035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6858000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FC4EA-5850-4AE0-935B-E735EFC8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400000">
            <a:off x="3279032" y="-2054968"/>
            <a:ext cx="6858000" cy="10967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28774" y="1417094"/>
            <a:ext cx="5611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8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13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acro</a:t>
            </a:r>
            <a:endParaRPr lang="es-CO" sz="102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10150" y="2948137"/>
            <a:ext cx="485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smos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4" y="1423797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29AF2C-F4F8-4883-876B-793E27BE8D27}"/>
              </a:ext>
            </a:extLst>
          </p:cNvPr>
          <p:cNvSpPr txBox="1"/>
          <p:nvPr/>
        </p:nvSpPr>
        <p:spPr>
          <a:xfrm>
            <a:off x="1967864" y="4297312"/>
            <a:ext cx="3298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</a:rPr>
              <a:t>el lugar </a:t>
            </a:r>
            <a:r>
              <a:rPr lang="es-ES" dirty="0">
                <a:solidFill>
                  <a:schemeClr val="bg1"/>
                </a:solidFill>
              </a:rPr>
              <a:t>o el escenario donde se desarrolla la historia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76" y="438454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EFE89-A2A8-4ADE-8143-2A54870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854920" y="5123455"/>
            <a:ext cx="328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93C1A-86E1-49D2-BDEE-B304CDD08EA8}"/>
              </a:ext>
            </a:extLst>
          </p:cNvPr>
          <p:cNvSpPr txBox="1"/>
          <p:nvPr/>
        </p:nvSpPr>
        <p:spPr>
          <a:xfrm>
            <a:off x="7973060" y="5131321"/>
            <a:ext cx="409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plit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relación que se da entre 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637170" y="6180851"/>
            <a:ext cx="35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macrocosmos y el microcosmos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563" y="6550183"/>
            <a:ext cx="571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6590" y="3675925"/>
            <a:ext cx="571500" cy="152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3CDDAF-FB77-4A76-81E6-32EED64DCC8B}"/>
              </a:ext>
            </a:extLst>
          </p:cNvPr>
          <p:cNvSpPr txBox="1"/>
          <p:nvPr/>
        </p:nvSpPr>
        <p:spPr>
          <a:xfrm>
            <a:off x="4569151" y="3318149"/>
            <a:ext cx="20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Reducción gradual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65C925-4519-411B-ADC8-35EED63D94AB}"/>
              </a:ext>
            </a:extLst>
          </p:cNvPr>
          <p:cNvSpPr txBox="1"/>
          <p:nvPr/>
        </p:nvSpPr>
        <p:spPr>
          <a:xfrm rot="16200000">
            <a:off x="-1442446" y="1969117"/>
            <a:ext cx="494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In crescendo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DA524-16D4-4104-93E2-64214AB4CD55}"/>
              </a:ext>
            </a:extLst>
          </p:cNvPr>
          <p:cNvSpPr txBox="1"/>
          <p:nvPr/>
        </p:nvSpPr>
        <p:spPr>
          <a:xfrm rot="5400000">
            <a:off x="1915971" y="3849374"/>
            <a:ext cx="5001590" cy="10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Decrescendo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4DF210-A0DE-4CDD-8DE6-05650AB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20" y="3390342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2F457C-F811-4AA8-98C8-469EB853F350}"/>
              </a:ext>
            </a:extLst>
          </p:cNvPr>
          <p:cNvSpPr txBox="1"/>
          <p:nvPr/>
        </p:nvSpPr>
        <p:spPr>
          <a:xfrm>
            <a:off x="1659004" y="2842596"/>
            <a:ext cx="23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Aumento progresivo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5993492" y="3976276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Relación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6717561" y="4702355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a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83ADE0B-7502-417A-B15A-4E978DE735EB}"/>
              </a:ext>
            </a:extLst>
          </p:cNvPr>
          <p:cNvSpPr txBox="1"/>
          <p:nvPr/>
        </p:nvSpPr>
        <p:spPr>
          <a:xfrm>
            <a:off x="6741801" y="5204304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solidFill>
                  <a:srgbClr val="5C739C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i</a:t>
            </a:r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5C739C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08" y="2951152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37199D7-F11A-4814-B5C3-AC1C1C66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2139" y="-1"/>
            <a:ext cx="5209861" cy="6858551"/>
          </a:xfrm>
          <a:prstGeom prst="rect">
            <a:avLst/>
          </a:prstGeom>
        </p:spPr>
      </p:pic>
      <p:pic>
        <p:nvPicPr>
          <p:cNvPr id="9" name="Imagen 8" descr="Un conjunto de imágenes de un hombre&#10;&#10;Descripción generada automáticamente con confianza media">
            <a:extLst>
              <a:ext uri="{FF2B5EF4-FFF2-40B4-BE49-F238E27FC236}">
                <a16:creationId xmlns:a16="http://schemas.microsoft.com/office/drawing/2014/main" id="{FB48BC35-7294-4A61-B203-86374BB82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2716" r="3353"/>
          <a:stretch/>
        </p:blipFill>
        <p:spPr>
          <a:xfrm>
            <a:off x="3423684" y="0"/>
            <a:ext cx="4412513" cy="6858551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F43DCE1-B3EA-42ED-9235-ADF407D02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957" t="10360" r="28196" b="9301"/>
          <a:stretch/>
        </p:blipFill>
        <p:spPr>
          <a:xfrm>
            <a:off x="1" y="0"/>
            <a:ext cx="3572540" cy="68585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CDFE05C-7C26-4326-BB51-E4D9958B6916}"/>
              </a:ext>
            </a:extLst>
          </p:cNvPr>
          <p:cNvSpPr/>
          <p:nvPr/>
        </p:nvSpPr>
        <p:spPr>
          <a:xfrm>
            <a:off x="4382878" y="1644958"/>
            <a:ext cx="1329070" cy="803747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4D1285-9C40-4B41-AB31-35F23F05415F}"/>
              </a:ext>
            </a:extLst>
          </p:cNvPr>
          <p:cNvSpPr txBox="1"/>
          <p:nvPr/>
        </p:nvSpPr>
        <p:spPr>
          <a:xfrm>
            <a:off x="5009804" y="1873649"/>
            <a:ext cx="79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DA0232-3200-42C0-9367-5C525F8D41B6}"/>
              </a:ext>
            </a:extLst>
          </p:cNvPr>
          <p:cNvSpPr/>
          <p:nvPr/>
        </p:nvSpPr>
        <p:spPr>
          <a:xfrm>
            <a:off x="7208874" y="2413589"/>
            <a:ext cx="1329070" cy="803747"/>
          </a:xfrm>
          <a:prstGeom prst="rect">
            <a:avLst/>
          </a:prstGeom>
          <a:solidFill>
            <a:srgbClr val="E8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E240D8-841D-4C47-8BD6-6FDBB993A0B7}"/>
              </a:ext>
            </a:extLst>
          </p:cNvPr>
          <p:cNvSpPr txBox="1"/>
          <p:nvPr/>
        </p:nvSpPr>
        <p:spPr>
          <a:xfrm>
            <a:off x="5566142" y="2233572"/>
            <a:ext cx="4114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6000" b="1" dirty="0">
                <a:ln>
                  <a:solidFill>
                    <a:schemeClr val="bg1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ntaje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03234" y="1219202"/>
            <a:ext cx="571500" cy="152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78DB87-D315-4D34-AB2A-6C0F9ABA65EB}"/>
              </a:ext>
            </a:extLst>
          </p:cNvPr>
          <p:cNvSpPr/>
          <p:nvPr/>
        </p:nvSpPr>
        <p:spPr>
          <a:xfrm>
            <a:off x="9409814" y="0"/>
            <a:ext cx="27821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002CFD4-7CAA-446C-B084-8923E3B0ED62}"/>
              </a:ext>
            </a:extLst>
          </p:cNvPr>
          <p:cNvSpPr/>
          <p:nvPr/>
        </p:nvSpPr>
        <p:spPr>
          <a:xfrm>
            <a:off x="-1" y="0"/>
            <a:ext cx="3753293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3B17B8F-A8A0-4A59-BD51-6FC41EF4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 descr="Un hombre con un traje de color rojo&#10;&#10;Descripción generada automáticamente con confianza media">
            <a:extLst>
              <a:ext uri="{FF2B5EF4-FFF2-40B4-BE49-F238E27FC236}">
                <a16:creationId xmlns:a16="http://schemas.microsoft.com/office/drawing/2014/main" id="{32FF9E27-0547-455C-A042-53C3B3D0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163" y="0"/>
            <a:ext cx="4439479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195222-055E-4FB7-A777-B5BD22FF96CD}"/>
              </a:ext>
            </a:extLst>
          </p:cNvPr>
          <p:cNvSpPr txBox="1"/>
          <p:nvPr/>
        </p:nvSpPr>
        <p:spPr>
          <a:xfrm>
            <a:off x="6122489" y="5150202"/>
            <a:ext cx="1863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451CB9-F5BD-4B9C-B27B-04CF305AFCF6}"/>
              </a:ext>
            </a:extLst>
          </p:cNvPr>
          <p:cNvSpPr txBox="1"/>
          <p:nvPr/>
        </p:nvSpPr>
        <p:spPr>
          <a:xfrm>
            <a:off x="3442859" y="4780870"/>
            <a:ext cx="425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¿En qué es inteligente una inteligencia?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101244" y="1649820"/>
            <a:ext cx="4862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¿Es posible enamorarse de una inteligencia artificial?</a:t>
            </a:r>
            <a:endParaRPr lang="es-CO" sz="4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00" y="3428999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49919" y="4227282"/>
            <a:ext cx="571500" cy="15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D690AD-2BCB-452B-8724-177C3929FB87}"/>
              </a:ext>
            </a:extLst>
          </p:cNvPr>
          <p:cNvSpPr txBox="1"/>
          <p:nvPr/>
        </p:nvSpPr>
        <p:spPr>
          <a:xfrm>
            <a:off x="5800764" y="4979987"/>
            <a:ext cx="250680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88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690851" y="3304734"/>
            <a:ext cx="333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 inteligencia es una sola, </a:t>
            </a:r>
          </a:p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 son varias inteligencias?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F8371-D43E-48B9-B19F-255414AC5D3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1002</Words>
  <Application>Microsoft Office PowerPoint</Application>
  <PresentationFormat>Panorámica</PresentationFormat>
  <Paragraphs>115</Paragraphs>
  <Slides>29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180</cp:revision>
  <dcterms:created xsi:type="dcterms:W3CDTF">2021-04-23T20:46:27Z</dcterms:created>
  <dcterms:modified xsi:type="dcterms:W3CDTF">2021-07-15T12:54:49Z</dcterms:modified>
</cp:coreProperties>
</file>